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3"/>
  </p:notesMasterIdLst>
  <p:handoutMasterIdLst>
    <p:handoutMasterId r:id="rId54"/>
  </p:handoutMasterIdLst>
  <p:sldIdLst>
    <p:sldId id="269" r:id="rId4"/>
    <p:sldId id="647" r:id="rId5"/>
    <p:sldId id="585" r:id="rId6"/>
    <p:sldId id="586" r:id="rId7"/>
    <p:sldId id="548" r:id="rId8"/>
    <p:sldId id="542" r:id="rId9"/>
    <p:sldId id="645" r:id="rId10"/>
    <p:sldId id="587" r:id="rId11"/>
    <p:sldId id="628" r:id="rId12"/>
    <p:sldId id="550" r:id="rId13"/>
    <p:sldId id="559" r:id="rId14"/>
    <p:sldId id="592" r:id="rId15"/>
    <p:sldId id="629" r:id="rId16"/>
    <p:sldId id="640" r:id="rId17"/>
    <p:sldId id="557" r:id="rId18"/>
    <p:sldId id="596" r:id="rId19"/>
    <p:sldId id="597" r:id="rId20"/>
    <p:sldId id="598" r:id="rId21"/>
    <p:sldId id="546" r:id="rId22"/>
    <p:sldId id="566" r:id="rId23"/>
    <p:sldId id="600" r:id="rId24"/>
    <p:sldId id="536" r:id="rId25"/>
    <p:sldId id="537" r:id="rId26"/>
    <p:sldId id="580" r:id="rId27"/>
    <p:sldId id="581" r:id="rId28"/>
    <p:sldId id="646" r:id="rId29"/>
    <p:sldId id="627" r:id="rId30"/>
    <p:sldId id="611" r:id="rId31"/>
    <p:sldId id="658" r:id="rId32"/>
    <p:sldId id="648" r:id="rId33"/>
    <p:sldId id="649" r:id="rId34"/>
    <p:sldId id="641" r:id="rId35"/>
    <p:sldId id="650" r:id="rId36"/>
    <p:sldId id="652" r:id="rId37"/>
    <p:sldId id="653" r:id="rId38"/>
    <p:sldId id="654" r:id="rId39"/>
    <p:sldId id="655" r:id="rId40"/>
    <p:sldId id="657" r:id="rId41"/>
    <p:sldId id="656" r:id="rId42"/>
    <p:sldId id="659" r:id="rId43"/>
    <p:sldId id="660" r:id="rId44"/>
    <p:sldId id="633" r:id="rId45"/>
    <p:sldId id="634" r:id="rId46"/>
    <p:sldId id="635" r:id="rId47"/>
    <p:sldId id="651" r:id="rId48"/>
    <p:sldId id="637" r:id="rId49"/>
    <p:sldId id="638" r:id="rId50"/>
    <p:sldId id="642" r:id="rId51"/>
    <p:sldId id="636" r:id="rId52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647"/>
            <p14:sldId id="585"/>
            <p14:sldId id="586"/>
            <p14:sldId id="548"/>
            <p14:sldId id="542"/>
            <p14:sldId id="645"/>
            <p14:sldId id="587"/>
            <p14:sldId id="628"/>
            <p14:sldId id="550"/>
            <p14:sldId id="559"/>
            <p14:sldId id="592"/>
            <p14:sldId id="629"/>
            <p14:sldId id="640"/>
            <p14:sldId id="557"/>
            <p14:sldId id="596"/>
            <p14:sldId id="597"/>
            <p14:sldId id="598"/>
            <p14:sldId id="546"/>
            <p14:sldId id="566"/>
            <p14:sldId id="600"/>
            <p14:sldId id="536"/>
            <p14:sldId id="537"/>
            <p14:sldId id="580"/>
            <p14:sldId id="581"/>
            <p14:sldId id="646"/>
            <p14:sldId id="627"/>
            <p14:sldId id="611"/>
            <p14:sldId id="658"/>
            <p14:sldId id="648"/>
            <p14:sldId id="649"/>
            <p14:sldId id="641"/>
            <p14:sldId id="650"/>
            <p14:sldId id="652"/>
            <p14:sldId id="653"/>
            <p14:sldId id="654"/>
            <p14:sldId id="655"/>
            <p14:sldId id="657"/>
            <p14:sldId id="656"/>
            <p14:sldId id="659"/>
            <p14:sldId id="660"/>
            <p14:sldId id="633"/>
            <p14:sldId id="634"/>
            <p14:sldId id="635"/>
            <p14:sldId id="651"/>
            <p14:sldId id="637"/>
            <p14:sldId id="638"/>
            <p14:sldId id="642"/>
            <p14:sldId id="636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59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6" y="52"/>
      </p:cViewPr>
      <p:guideLst>
        <p:guide pos="4549"/>
        <p:guide pos="5796"/>
        <p:guide pos="3097"/>
        <p:guide orient="horz" pos="4178"/>
        <p:guide orient="horz" pos="1003"/>
        <p:guide pos="3959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isotope chains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(And others)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8398" y="4774538"/>
            <a:ext cx="9827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(Institute for Rare Isotope Science,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With 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817335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Bethe Forum: Frontiers in Nuclear Physics</a:t>
            </a:r>
          </a:p>
          <a:p>
            <a:pPr lvl="1"/>
            <a:r>
              <a:rPr lang="en-US" altLang="ko-KR" sz="1800" dirty="0"/>
              <a:t>2023.Nov.21-23, BCTP, Bonn</a:t>
            </a:r>
          </a:p>
          <a:p>
            <a:pPr lvl="1"/>
            <a:r>
              <a:rPr lang="en-US" altLang="ko-KR" sz="1800" dirty="0"/>
              <a:t>https://indico.hiskp.uni-bonn.de/event/389/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7417" y="6441369"/>
            <a:ext cx="457373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(Figure 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</a:p>
          <a:p>
            <a:r>
              <a:rPr lang="en-US" altLang="ko-KR" dirty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Carbon/Oxygen Isotope calculations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300" y="1681018"/>
            <a:ext cx="842702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WFM Hamiltonian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wave functions are prepared with HO wave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projection operator used but prepared with correct </a:t>
            </a:r>
            <a:r>
              <a:rPr lang="en-US" dirty="0" err="1"/>
              <a:t>M_z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2643589"/>
            <a:ext cx="3532908" cy="3532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0545" y="3639127"/>
            <a:ext cx="10529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25O</a:t>
            </a:r>
          </a:p>
        </p:txBody>
      </p:sp>
    </p:spTree>
    <p:extLst>
      <p:ext uri="{BB962C8B-B14F-4D97-AF65-F5344CB8AC3E}">
        <p14:creationId xmlns:p14="http://schemas.microsoft.com/office/powerpoint/2010/main" val="71823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4" y="1709467"/>
            <a:ext cx="7801361" cy="4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4" y="1946509"/>
            <a:ext cx="6431591" cy="34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energy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3"/>
            <a:ext cx="3571875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22" y="1377707"/>
            <a:ext cx="4294337" cy="2683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9" y="4169824"/>
            <a:ext cx="3782785" cy="246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3250" y="6475588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NCSM results from I.-J. Shin(IRIS,IBS)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0982" y="4104169"/>
            <a:ext cx="4210627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pattern observed for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2N, 3N contribution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1S0, 3S1 contact terms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p/n</a:t>
            </a:r>
            <a:r>
              <a:rPr lang="en-US" dirty="0"/>
              <a:t> kinetic energies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However, each contributions are not physical observable and can be model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7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Radius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1" y="1592263"/>
            <a:ext cx="6215622" cy="5058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764" y="2650836"/>
            <a:ext cx="235987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Yuanzhuo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854457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788" y="2681288"/>
            <a:ext cx="8915400" cy="990600"/>
          </a:xfrm>
        </p:spPr>
        <p:txBody>
          <a:bodyPr>
            <a:normAutofit/>
          </a:bodyPr>
          <a:lstStyle/>
          <a:p>
            <a:r>
              <a:rPr lang="en-US" sz="5400" dirty="0"/>
              <a:t>Others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253" y="3857018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(Only preliminary results)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53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G.T. transition amplitude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4" y="1769051"/>
            <a:ext cx="3273225" cy="1880236"/>
          </a:xfrm>
          <a:prstGeom prst="rect">
            <a:avLst/>
          </a:prstGeom>
        </p:spPr>
      </p:pic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9" y="4086823"/>
            <a:ext cx="3081610" cy="24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19" y="2884145"/>
            <a:ext cx="4169260" cy="37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G.T. transition amplitude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9" y="1592263"/>
            <a:ext cx="6363588" cy="1019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9" y="2682586"/>
            <a:ext cx="5325218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3833091"/>
            <a:ext cx="774695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Needs to compute two nuclei at the same time</a:t>
            </a:r>
          </a:p>
          <a:p>
            <a:r>
              <a:rPr lang="en-US" dirty="0"/>
              <a:t>2. For orthogonal states, Z_{</a:t>
            </a:r>
            <a:r>
              <a:rPr lang="en-US" dirty="0" err="1"/>
              <a:t>ij</a:t>
            </a:r>
            <a:r>
              <a:rPr lang="en-US" dirty="0"/>
              <a:t>} = 0.</a:t>
            </a:r>
          </a:p>
          <a:p>
            <a:r>
              <a:rPr lang="en-US" dirty="0"/>
              <a:t>    (Sampling channels one at a time is not suitable.)</a:t>
            </a:r>
          </a:p>
          <a:p>
            <a:r>
              <a:rPr lang="en-US" dirty="0"/>
              <a:t>3. How should we sample auxiliary fields for Z_{12} ?</a:t>
            </a:r>
          </a:p>
          <a:p>
            <a:endParaRPr lang="en-US" dirty="0"/>
          </a:p>
          <a:p>
            <a:r>
              <a:rPr lang="en-US" dirty="0"/>
              <a:t>As a starter, </a:t>
            </a:r>
            <a:r>
              <a:rPr lang="en-US" dirty="0">
                <a:solidFill>
                  <a:srgbClr val="FF0000"/>
                </a:solidFill>
              </a:rPr>
              <a:t>only 1-body operator </a:t>
            </a:r>
            <a:r>
              <a:rPr lang="en-US" dirty="0"/>
              <a:t>are used. (no 2BC contributions)</a:t>
            </a:r>
          </a:p>
        </p:txBody>
      </p:sp>
    </p:spTree>
    <p:extLst>
      <p:ext uri="{BB962C8B-B14F-4D97-AF65-F5344CB8AC3E}">
        <p14:creationId xmlns:p14="http://schemas.microsoft.com/office/powerpoint/2010/main" val="167991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8317" y="5005141"/>
            <a:ext cx="802986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A nuclei (A wave vectors)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Select A-1 or A-2 </a:t>
            </a:r>
            <a:r>
              <a:rPr lang="en-US" dirty="0" err="1">
                <a:sym typeface="Wingdings" panose="05000000000000000000" pitchFamily="2" charset="2"/>
              </a:rPr>
              <a:t>s.p</a:t>
            </a:r>
            <a:r>
              <a:rPr lang="en-US" dirty="0">
                <a:sym typeface="Wingdings" panose="05000000000000000000" pitchFamily="2" charset="2"/>
              </a:rPr>
              <a:t>. waves to construct trial wave functions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the same auxiliary fields sampling  for A nuclei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Reweight probability for A-1 or A-2 nuclei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0" y="1524000"/>
            <a:ext cx="671606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4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491" y="2159351"/>
            <a:ext cx="8145318" cy="212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     5He                                        4He </a:t>
            </a:r>
          </a:p>
          <a:p>
            <a:r>
              <a:rPr lang="en-US" dirty="0"/>
              <a:t>Lt=100  -0.25592E+02  0.12145E+00  -0.28048E+02  0.22358E+00</a:t>
            </a:r>
          </a:p>
          <a:p>
            <a:r>
              <a:rPr lang="en-US" dirty="0"/>
              <a:t>Lt=200  -0.26400E+02  0.21669E+00  -0.28407E+02  0.25195E+00</a:t>
            </a:r>
          </a:p>
          <a:p>
            <a:r>
              <a:rPr lang="en-US" dirty="0"/>
              <a:t>Lt=300  -0.26458E+02  0.18151E+00  -0.28794E+02  0.28754E+00</a:t>
            </a:r>
          </a:p>
          <a:p>
            <a:r>
              <a:rPr lang="en-US" dirty="0"/>
              <a:t>Lt=400  -0.26647E+02  0.15672E+00  -0.27967E+02  0.33789E+00</a:t>
            </a:r>
          </a:p>
          <a:p>
            <a:r>
              <a:rPr lang="en-US" dirty="0" err="1"/>
              <a:t>extrap</a:t>
            </a:r>
            <a:r>
              <a:rPr lang="en-US" dirty="0"/>
              <a:t>   26.62 +/- 0.12                            28.43 +/- 0.42</a:t>
            </a:r>
          </a:p>
          <a:p>
            <a:r>
              <a:rPr lang="en-US" dirty="0" err="1"/>
              <a:t>exp</a:t>
            </a:r>
            <a:r>
              <a:rPr lang="en-US" dirty="0"/>
              <a:t>        27.5605                                    28.2956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933" y="1687415"/>
            <a:ext cx="217399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4He within 5He</a:t>
            </a:r>
          </a:p>
        </p:txBody>
      </p:sp>
    </p:spTree>
    <p:extLst>
      <p:ext uri="{BB962C8B-B14F-4D97-AF65-F5344CB8AC3E}">
        <p14:creationId xmlns:p14="http://schemas.microsoft.com/office/powerpoint/2010/main" val="1015985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491" y="3278914"/>
            <a:ext cx="90516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Preliminary calculation of  6He(0+) -&gt; 6Li(1+) by using 7Li(3/2-)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To fix the angular momentum, two projection operators are used.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/>
              <a:t>Bad convergence in binding energy of 6He, 6Li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Projection operators raises sign problem.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3" y="4966974"/>
            <a:ext cx="6154009" cy="122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491" y="1637897"/>
            <a:ext cx="905163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Preliminary calculation of  3H -&gt; 3He by using 4He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|&lt;3He| tau_{+}|3H  &gt;|~1 and |&lt;3He|sigma_z tau_{+}|3H&gt;|~1  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Significant increase of BE error compared to independent calculations   </a:t>
            </a:r>
          </a:p>
        </p:txBody>
      </p:sp>
    </p:spTree>
    <p:extLst>
      <p:ext uri="{BB962C8B-B14F-4D97-AF65-F5344CB8AC3E}">
        <p14:creationId xmlns:p14="http://schemas.microsoft.com/office/powerpoint/2010/main" val="2870905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Mixed Sampling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6639"/>
            <a:ext cx="6249272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782" y="1717964"/>
            <a:ext cx="68349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on mixed sampling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145" y="3003124"/>
            <a:ext cx="86625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projection operator, fix the </a:t>
            </a:r>
            <a:r>
              <a:rPr lang="en-US" dirty="0" err="1"/>
              <a:t>Jz</a:t>
            </a:r>
            <a:r>
              <a:rPr lang="en-US" dirty="0"/>
              <a:t> of initial wave functions</a:t>
            </a:r>
          </a:p>
          <a:p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A7E2AC-6F7A-FEAF-9519-6AD1887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9" y="3579500"/>
            <a:ext cx="4390671" cy="2995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4A512C-8CD0-7CE1-AB18-56EB07826BDC}"/>
              </a:ext>
            </a:extLst>
          </p:cNvPr>
          <p:cNvSpPr txBox="1"/>
          <p:nvPr/>
        </p:nvSpPr>
        <p:spPr>
          <a:xfrm>
            <a:off x="5331125" y="3786996"/>
            <a:ext cx="4390671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</a:t>
            </a:r>
            <a:r>
              <a:rPr lang="ko-KR" altLang="en-US" dirty="0"/>
              <a:t> </a:t>
            </a:r>
            <a:r>
              <a:rPr lang="en-US" altLang="ko-KR" dirty="0"/>
              <a:t>calculation 3H-&gt;3He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Better convergence than re-weight method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&lt;3He| GT| 3H&gt; ~ 1.0 for all Lt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(Only LO wave function)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787D0-C85B-8502-B870-01E433CE7F24}"/>
              </a:ext>
            </a:extLst>
          </p:cNvPr>
          <p:cNvSpPr txBox="1"/>
          <p:nvPr/>
        </p:nvSpPr>
        <p:spPr>
          <a:xfrm>
            <a:off x="5331125" y="5529532"/>
            <a:ext cx="350232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BE(3He)= 7.718</a:t>
            </a:r>
          </a:p>
          <a:p>
            <a:r>
              <a:rPr lang="en-US" altLang="ko-KR" dirty="0"/>
              <a:t> BE(3H) = 8.482</a:t>
            </a:r>
          </a:p>
          <a:p>
            <a:r>
              <a:rPr lang="en-US" altLang="ko-KR" dirty="0"/>
              <a:t>&lt;3He| GT| 3H&gt; ~ 0.958 (exp.)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14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Mixed Sampling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E6D84E-9F67-006F-9286-14764197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1606"/>
            <a:ext cx="3893974" cy="260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669BF5-A0E5-AFC4-5308-CE895758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163" y="1512512"/>
            <a:ext cx="4001143" cy="2620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0C1FD-4CB7-6C8F-4981-53AF0C1F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44" y="4288473"/>
            <a:ext cx="3548139" cy="2371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B13D8-093B-4A9D-1607-B74845AB3422}"/>
              </a:ext>
            </a:extLst>
          </p:cNvPr>
          <p:cNvSpPr txBox="1"/>
          <p:nvPr/>
        </p:nvSpPr>
        <p:spPr>
          <a:xfrm>
            <a:off x="4873925" y="4288473"/>
            <a:ext cx="467551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Mixed Sampling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6He(0+)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6Li(1+)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B.E. Lt dependence 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&lt;6Li| (GT) |6He&gt; have Lt dependence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7F7DA-6D1F-6A4B-08B0-E857CE2E666E}"/>
              </a:ext>
            </a:extLst>
          </p:cNvPr>
          <p:cNvSpPr txBox="1"/>
          <p:nvPr/>
        </p:nvSpPr>
        <p:spPr>
          <a:xfrm>
            <a:off x="4982511" y="5697362"/>
            <a:ext cx="347644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BE(6He) =29.27, </a:t>
            </a:r>
          </a:p>
          <a:p>
            <a:r>
              <a:rPr lang="en-US" altLang="ko-KR" dirty="0"/>
              <a:t>BE(6Li)   =31.99,</a:t>
            </a:r>
          </a:p>
          <a:p>
            <a:r>
              <a:rPr lang="en-US" altLang="ko-KR" dirty="0"/>
              <a:t>&lt;6Li| (GT) |6He&gt; ~ 1.25 (exp)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507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Mixed Sampling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6639"/>
            <a:ext cx="6249272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782" y="1717964"/>
            <a:ext cx="68349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on mixed sampling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8145" y="3676915"/>
            <a:ext cx="866255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Preliminary results for 6He(0+) -&gt; 6Li(1+)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Better convergence in BE than re-weight method</a:t>
            </a:r>
          </a:p>
          <a:p>
            <a:pPr lvl="1"/>
            <a:r>
              <a:rPr lang="en-US" dirty="0"/>
              <a:t>     (comparable to independent calculations)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Instead of using projection operator, use </a:t>
            </a:r>
            <a:r>
              <a:rPr lang="en-US" dirty="0" err="1"/>
              <a:t>Mz</a:t>
            </a:r>
            <a:r>
              <a:rPr lang="en-US" dirty="0"/>
              <a:t>=0 , </a:t>
            </a:r>
            <a:r>
              <a:rPr lang="en-US" dirty="0" err="1"/>
              <a:t>Mz</a:t>
            </a:r>
            <a:r>
              <a:rPr lang="en-US" dirty="0"/>
              <a:t>=1 trial waves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Large uncertainty in GT amplitude yet.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8145" y="3003124"/>
            <a:ext cx="86625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projection operator, fix the </a:t>
            </a:r>
            <a:r>
              <a:rPr lang="en-US" dirty="0" err="1"/>
              <a:t>J_z</a:t>
            </a:r>
            <a:r>
              <a:rPr lang="en-US" dirty="0"/>
              <a:t> of initial wave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3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 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fitted for unitary limit .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349" y="3208634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42" y="4072976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trap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trap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 re-weighting method 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(correlated 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Neutrons in trap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4n </a:t>
            </a:r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2114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Lattice spacing 100 MeV</a:t>
            </a:r>
          </a:p>
          <a:p>
            <a:endParaRPr lang="en-US" dirty="0"/>
          </a:p>
          <a:p>
            <a:r>
              <a:rPr lang="en-US" dirty="0"/>
              <a:t>Spherical well </a:t>
            </a:r>
          </a:p>
          <a:p>
            <a:r>
              <a:rPr lang="en-US" dirty="0"/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Extrapolation?</a:t>
            </a:r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4376" y="2549236"/>
            <a:ext cx="382385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Needs More data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33400"/>
            <a:ext cx="7477532" cy="5509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6643" y="6250163"/>
            <a:ext cx="475450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Ann.Rev.Nucl.Part.Sci</a:t>
            </a:r>
            <a:r>
              <a:rPr lang="en-US" i="1" dirty="0"/>
              <a:t>.</a:t>
            </a:r>
            <a:r>
              <a:rPr lang="en-US" dirty="0"/>
              <a:t> 65 (2015) 457-484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2832" y="2133600"/>
            <a:ext cx="198483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79024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2074" y="6338182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(Figures 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0837" y="6092825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20788</TotalTime>
  <Words>1853</Words>
  <Application>Microsoft Office PowerPoint</Application>
  <PresentationFormat>A4 용지(210x297mm)</PresentationFormat>
  <Paragraphs>282</Paragraphs>
  <Slides>49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58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PowerPoint 프레젠테이션</vt:lpstr>
      <vt:lpstr>Nuclear Lattice Effective Field Theory</vt:lpstr>
      <vt:lpstr>Path integral</vt:lpstr>
      <vt:lpstr>Lattice Hamiltonian</vt:lpstr>
      <vt:lpstr>Auxiliary Field Monte Carlo </vt:lpstr>
      <vt:lpstr>Applications of NLEFT</vt:lpstr>
      <vt:lpstr>Chiral Effective Field Theory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Lattice chiral Hamiltonian (N3LO)</vt:lpstr>
      <vt:lpstr>Wave function matching</vt:lpstr>
      <vt:lpstr>Wave function matching Hamiltonian</vt:lpstr>
      <vt:lpstr>BE/A from WFM</vt:lpstr>
      <vt:lpstr>Charge density from WFM</vt:lpstr>
      <vt:lpstr>Charge Radius</vt:lpstr>
      <vt:lpstr>Nuclear/Neutron Matter</vt:lpstr>
      <vt:lpstr>Carbon/Oxygen Isotope calculations</vt:lpstr>
      <vt:lpstr>Carbon and Oxygen</vt:lpstr>
      <vt:lpstr>Carbon isotopes</vt:lpstr>
      <vt:lpstr>Carbon isotopes</vt:lpstr>
      <vt:lpstr>Kinetic energy</vt:lpstr>
      <vt:lpstr>Charge Radius</vt:lpstr>
      <vt:lpstr>Summary</vt:lpstr>
      <vt:lpstr>Others</vt:lpstr>
      <vt:lpstr>G.T. transition amplitude</vt:lpstr>
      <vt:lpstr>G.T. transition amplitude</vt:lpstr>
      <vt:lpstr>Trial : Re-weighting method</vt:lpstr>
      <vt:lpstr>Trial : Re-weighting method</vt:lpstr>
      <vt:lpstr>Trial : Re-weighting method</vt:lpstr>
      <vt:lpstr>Trial : Mixed Sampling</vt:lpstr>
      <vt:lpstr>Trial : Mixed Sampling</vt:lpstr>
      <vt:lpstr>Trial : Mixed Sampling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1201</cp:revision>
  <cp:lastPrinted>2018-09-03T05:45:20Z</cp:lastPrinted>
  <dcterms:created xsi:type="dcterms:W3CDTF">2016-03-06T10:47:04Z</dcterms:created>
  <dcterms:modified xsi:type="dcterms:W3CDTF">2023-11-19T11:05:45Z</dcterms:modified>
</cp:coreProperties>
</file>